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685800" y="2063396"/>
            <a:ext cx="10394707" cy="3311189"/>
          </a:xfrm>
        </p:spPr>
        <p:txBody>
          <a:bodyPr/>
          <a:lstStyle>
            <a:lvl1pPr>
              <a:defRPr cap="none"/>
            </a:lvl1pPr>
            <a:lvl2pPr>
              <a:defRPr cap="none"/>
            </a:lvl2pPr>
            <a:lvl3pPr>
              <a:defRPr cap="none"/>
            </a:lvl3pPr>
            <a:lvl4pPr>
              <a:defRPr cap="none"/>
            </a:lvl4pPr>
            <a:lvl5pPr>
              <a:defRPr cap="none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36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3200" kern="1200" cap="all" baseline="0">
          <a:solidFill>
            <a:srgbClr val="00B050"/>
          </a:solidFill>
          <a:effectLst/>
          <a:latin typeface="Arial Black" panose="020B0A04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8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400" kern="1200" cap="all" baseline="0">
          <a:solidFill>
            <a:srgbClr val="7030A0"/>
          </a:solidFill>
          <a:effectLst/>
          <a:latin typeface="Arial Black" panose="020B0A04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Arial Black" panose="020B0A04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DB34-7316-4DF2-8CF0-4167C41A13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Mathematical Presentation of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C7218-78F8-444A-8966-9FB6FD4FA0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2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E1DC73-D3A8-468A-84B8-6D2935A3047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9560204"/>
              </p:ext>
            </p:extLst>
          </p:nvPr>
        </p:nvGraphicFramePr>
        <p:xfrm>
          <a:off x="506437" y="393895"/>
          <a:ext cx="10649243" cy="5022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56837">
                  <a:extLst>
                    <a:ext uri="{9D8B030D-6E8A-4147-A177-3AD203B41FA5}">
                      <a16:colId xmlns:a16="http://schemas.microsoft.com/office/drawing/2014/main" val="927128452"/>
                    </a:ext>
                  </a:extLst>
                </a:gridCol>
                <a:gridCol w="2830233">
                  <a:extLst>
                    <a:ext uri="{9D8B030D-6E8A-4147-A177-3AD203B41FA5}">
                      <a16:colId xmlns:a16="http://schemas.microsoft.com/office/drawing/2014/main" val="2533677511"/>
                    </a:ext>
                  </a:extLst>
                </a:gridCol>
                <a:gridCol w="2764622">
                  <a:extLst>
                    <a:ext uri="{9D8B030D-6E8A-4147-A177-3AD203B41FA5}">
                      <a16:colId xmlns:a16="http://schemas.microsoft.com/office/drawing/2014/main" val="2789219610"/>
                    </a:ext>
                  </a:extLst>
                </a:gridCol>
                <a:gridCol w="2297551">
                  <a:extLst>
                    <a:ext uri="{9D8B030D-6E8A-4147-A177-3AD203B41FA5}">
                      <a16:colId xmlns:a16="http://schemas.microsoft.com/office/drawing/2014/main" val="75826462"/>
                    </a:ext>
                  </a:extLst>
                </a:gridCol>
              </a:tblGrid>
              <a:tr h="1289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Category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Frequency           (f</a:t>
                      </a:r>
                      <a:r>
                        <a:rPr lang="en-US" sz="3200" baseline="-25000">
                          <a:effectLst/>
                        </a:rPr>
                        <a:t>i</a:t>
                      </a:r>
                      <a:r>
                        <a:rPr lang="en-US" sz="3200">
                          <a:effectLst/>
                        </a:rPr>
                        <a:t>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Interval Midpoint (x</a:t>
                      </a:r>
                      <a:r>
                        <a:rPr lang="en-US" sz="3200" baseline="-25000">
                          <a:effectLst/>
                        </a:rPr>
                        <a:t>i</a:t>
                      </a:r>
                      <a:r>
                        <a:rPr lang="en-US" sz="3200">
                          <a:effectLst/>
                        </a:rPr>
                        <a:t>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f</a:t>
                      </a:r>
                      <a:r>
                        <a:rPr lang="en-US" sz="3200" baseline="-25000">
                          <a:effectLst/>
                        </a:rPr>
                        <a:t>i</a:t>
                      </a:r>
                      <a:r>
                        <a:rPr lang="en-US" sz="3200">
                          <a:effectLst/>
                        </a:rPr>
                        <a:t> * x</a:t>
                      </a:r>
                      <a:r>
                        <a:rPr lang="en-US" sz="3200" baseline="-25000">
                          <a:effectLst/>
                        </a:rPr>
                        <a:t>i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1457721"/>
                  </a:ext>
                </a:extLst>
              </a:tr>
              <a:tr h="622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1 - 3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 18 * 2 = 36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4209114"/>
                  </a:ext>
                </a:extLst>
              </a:tr>
              <a:tr h="622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4 - 6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27 * 5 = 135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018134"/>
                  </a:ext>
                </a:extLst>
              </a:tr>
              <a:tr h="622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7 - 9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34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8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34 * 8 = 272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0869468"/>
                  </a:ext>
                </a:extLst>
              </a:tr>
              <a:tr h="622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10 - 12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11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22 * 11 = 242  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262397"/>
                  </a:ext>
                </a:extLst>
              </a:tr>
              <a:tr h="622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13 - 15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13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13 * 14 = 182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470219"/>
                  </a:ext>
                </a:extLst>
              </a:tr>
              <a:tr h="6221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Total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114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</a:rPr>
                        <a:t> 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 dirty="0">
                          <a:effectLst/>
                        </a:rPr>
                        <a:t>867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21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14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EBAAE-3464-416A-9715-5BE5F478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Median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2F5B5F-6940-4561-BA96-9A6ECDFEC9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3164" t="23335" r="30758" b="32146"/>
          <a:stretch/>
        </p:blipFill>
        <p:spPr>
          <a:xfrm>
            <a:off x="188907" y="1837765"/>
            <a:ext cx="11390669" cy="449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6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F3C35E-591A-4A64-A2F8-7B974064C32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568714"/>
              </p:ext>
            </p:extLst>
          </p:nvPr>
        </p:nvGraphicFramePr>
        <p:xfrm>
          <a:off x="2194560" y="787790"/>
          <a:ext cx="6968101" cy="44172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2935">
                  <a:extLst>
                    <a:ext uri="{9D8B030D-6E8A-4147-A177-3AD203B41FA5}">
                      <a16:colId xmlns:a16="http://schemas.microsoft.com/office/drawing/2014/main" val="100890825"/>
                    </a:ext>
                  </a:extLst>
                </a:gridCol>
                <a:gridCol w="2355159">
                  <a:extLst>
                    <a:ext uri="{9D8B030D-6E8A-4147-A177-3AD203B41FA5}">
                      <a16:colId xmlns:a16="http://schemas.microsoft.com/office/drawing/2014/main" val="2603419388"/>
                    </a:ext>
                  </a:extLst>
                </a:gridCol>
                <a:gridCol w="2540007">
                  <a:extLst>
                    <a:ext uri="{9D8B030D-6E8A-4147-A177-3AD203B41FA5}">
                      <a16:colId xmlns:a16="http://schemas.microsoft.com/office/drawing/2014/main" val="4173936730"/>
                    </a:ext>
                  </a:extLst>
                </a:gridCol>
              </a:tblGrid>
              <a:tr h="865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Category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Frequency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Cumulative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frequency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743968"/>
                  </a:ext>
                </a:extLst>
              </a:tr>
              <a:tr h="31346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30-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34-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38-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42-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46-50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20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32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389331"/>
                  </a:ext>
                </a:extLst>
              </a:tr>
              <a:tr h="417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Total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2922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2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A731-8600-43EA-8C0A-1F6905F8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5426B-4B0F-48A8-B99A-EFD86AC593B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56391-C9C1-4A24-8E9D-EF24A589C4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46801" r="18265" b="28425"/>
          <a:stretch/>
        </p:blipFill>
        <p:spPr>
          <a:xfrm>
            <a:off x="337625" y="678041"/>
            <a:ext cx="11168574" cy="46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2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C025-F6FA-4E34-8A93-87679EB4D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B5526-C96D-4B13-A305-EFD96CB417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 calculate the mode for the same distribution presented in the above table we simply apply the following formula</a:t>
            </a:r>
          </a:p>
        </p:txBody>
      </p:sp>
    </p:spTree>
    <p:extLst>
      <p:ext uri="{BB962C8B-B14F-4D97-AF65-F5344CB8AC3E}">
        <p14:creationId xmlns:p14="http://schemas.microsoft.com/office/powerpoint/2010/main" val="454045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C9DC-6A83-483C-9587-3E21DE673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E1651B-3F74-407A-A1CA-8622A9A8F8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6331" t="13756" r="12066" b="45670"/>
          <a:stretch/>
        </p:blipFill>
        <p:spPr>
          <a:xfrm>
            <a:off x="553296" y="685799"/>
            <a:ext cx="10661892" cy="483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4E74F-F53E-48BC-9378-19E5546BA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8D4B32-867E-4943-B65E-42C99CE7164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9817" t="53202" r="32026" b="17495"/>
          <a:stretch/>
        </p:blipFill>
        <p:spPr>
          <a:xfrm>
            <a:off x="858416" y="1837765"/>
            <a:ext cx="9647853" cy="347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3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1A7B0-52A7-4EE5-BC1F-4FA9910F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9060-3629-4163-BB05-13E31EF5B6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15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06753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54C0-F7DC-4D47-99C8-5ABFB1CB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Measures of Central Tendency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1B64D-2A7B-44B1-A763-85CB6C43B9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These are the heart of any distribution and include </a:t>
            </a:r>
          </a:p>
          <a:p>
            <a:pPr lvl="1"/>
            <a:r>
              <a:rPr lang="en-US" dirty="0"/>
              <a:t>the mean, </a:t>
            </a:r>
          </a:p>
          <a:p>
            <a:pPr lvl="1"/>
            <a:r>
              <a:rPr lang="en-US" dirty="0"/>
              <a:t>median and 		</a:t>
            </a:r>
          </a:p>
          <a:p>
            <a:pPr lvl="1"/>
            <a:r>
              <a:rPr lang="en-US" dirty="0"/>
              <a:t>mode. </a:t>
            </a:r>
          </a:p>
          <a:p>
            <a:r>
              <a:rPr lang="en-US" dirty="0"/>
              <a:t>Each of these measures may be calculated from raw data or from tabulated data</a:t>
            </a:r>
          </a:p>
        </p:txBody>
      </p:sp>
    </p:spTree>
    <p:extLst>
      <p:ext uri="{BB962C8B-B14F-4D97-AF65-F5344CB8AC3E}">
        <p14:creationId xmlns:p14="http://schemas.microsoft.com/office/powerpoint/2010/main" val="165650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51034-8A53-4588-9007-B544B615D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Mean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8AA6B-9C6F-4F47-A869-123495D83E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arithmetic mean (or, simply, mean) is a measure of location of the group.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a single number which enables us to assess the position in which the group is located with respect to other groups</a:t>
            </a:r>
          </a:p>
        </p:txBody>
      </p:sp>
    </p:spTree>
    <p:extLst>
      <p:ext uri="{BB962C8B-B14F-4D97-AF65-F5344CB8AC3E}">
        <p14:creationId xmlns:p14="http://schemas.microsoft.com/office/powerpoint/2010/main" val="76316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2535-DC44-4FBA-8D0D-2F7554D2FC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191" y="698830"/>
            <a:ext cx="10394707" cy="3311189"/>
          </a:xfrm>
        </p:spPr>
        <p:txBody>
          <a:bodyPr/>
          <a:lstStyle/>
          <a:p>
            <a:r>
              <a:rPr lang="en-US" dirty="0"/>
              <a:t>The mean is computed by summing all the observations in the sample and dividing the sum by the number of observations.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1C1D1-CDA5-4764-AC72-1224E1C815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72" t="70698" r="43095" b="19986"/>
          <a:stretch/>
        </p:blipFill>
        <p:spPr>
          <a:xfrm>
            <a:off x="2946401" y="3429000"/>
            <a:ext cx="4980686" cy="195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359A-867B-4FC3-AE4B-E8F3A7C33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Sample Median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8967-456A-4A78-842B-C46E52F1E1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a list ranked from smallest measurement to the highest, the median is the middle value. </a:t>
            </a:r>
          </a:p>
          <a:p>
            <a:r>
              <a:rPr lang="en-US" dirty="0"/>
              <a:t>For odd numbers: Rank of median = </a:t>
            </a:r>
          </a:p>
          <a:p>
            <a:r>
              <a:rPr lang="en-US" dirty="0"/>
              <a:t>For even numbers:  Rank of median =     &amp;  </a:t>
            </a: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C7E6C3E-871D-4C0A-A04B-C2E51CCD7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977450"/>
              </p:ext>
            </p:extLst>
          </p:nvPr>
        </p:nvGraphicFramePr>
        <p:xfrm>
          <a:off x="10086534" y="3564246"/>
          <a:ext cx="773724" cy="85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3" imgW="355754" imgH="393871" progId="Equation.3">
                  <p:embed/>
                </p:oleObj>
              </mc:Choice>
              <mc:Fallback>
                <p:oleObj r:id="rId3" imgW="355754" imgH="39387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6534" y="3564246"/>
                        <a:ext cx="773724" cy="857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C7DE2A94-3FEC-4AA5-B163-6180EC8B3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847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0A7BFA5-7342-4BD7-A8FC-077578368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616184"/>
              </p:ext>
            </p:extLst>
          </p:nvPr>
        </p:nvGraphicFramePr>
        <p:xfrm>
          <a:off x="9523829" y="4309127"/>
          <a:ext cx="562705" cy="6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r:id="rId5" imgW="152400" imgH="393700" progId="Equation.3">
                  <p:embed/>
                </p:oleObj>
              </mc:Choice>
              <mc:Fallback>
                <p:oleObj r:id="rId5" imgW="1524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3829" y="4309127"/>
                        <a:ext cx="562705" cy="67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B84B44C-5055-4E58-BAC2-AB49902ED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832237"/>
              </p:ext>
            </p:extLst>
          </p:nvPr>
        </p:nvGraphicFramePr>
        <p:xfrm>
          <a:off x="10663311" y="4166269"/>
          <a:ext cx="956603" cy="6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r:id="rId7" imgW="355754" imgH="393871" progId="Equation.3">
                  <p:embed/>
                </p:oleObj>
              </mc:Choice>
              <mc:Fallback>
                <p:oleObj r:id="rId7" imgW="355754" imgH="39387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3311" y="4166269"/>
                        <a:ext cx="956603" cy="67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>
            <a:extLst>
              <a:ext uri="{FF2B5EF4-FFF2-40B4-BE49-F238E27FC236}">
                <a16:creationId xmlns:a16="http://schemas.microsoft.com/office/drawing/2014/main" id="{3D2F2679-3849-4B57-9581-7E5DD0D70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00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&amp;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80DE-AE8C-46A5-971A-69ECC0C8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Sample mode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8778E-3CC8-45BF-BD6C-AAAA6A112A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mode is the most commonly observed value of a variable, i.e., the value which occurs with the greatest frequency</a:t>
            </a:r>
          </a:p>
        </p:txBody>
      </p:sp>
    </p:spTree>
    <p:extLst>
      <p:ext uri="{BB962C8B-B14F-4D97-AF65-F5344CB8AC3E}">
        <p14:creationId xmlns:p14="http://schemas.microsoft.com/office/powerpoint/2010/main" val="357381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5508-A3CE-4C63-B353-151F7D3C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Properties of</a:t>
            </a:r>
            <a:r>
              <a:rPr lang="en-US" dirty="0"/>
              <a:t> </a:t>
            </a:r>
            <a:r>
              <a:rPr lang="en-US" b="1" dirty="0"/>
              <a:t>measures of central tendency 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4A088-4FE5-479A-B191-311A74B6EB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Mean is sensitive to the tails (outlying observation), median and mode not.</a:t>
            </a:r>
            <a:endParaRPr lang="en-US" sz="2800" dirty="0"/>
          </a:p>
          <a:p>
            <a:r>
              <a:rPr lang="en-US" dirty="0"/>
              <a:t>Mode can be affected by little changes in the data, median and mean, not.</a:t>
            </a:r>
            <a:endParaRPr lang="en-US" sz="2800" dirty="0"/>
          </a:p>
          <a:p>
            <a:r>
              <a:rPr lang="en-US" dirty="0"/>
              <a:t>Mode and median can be found in a chart.</a:t>
            </a:r>
            <a:endParaRPr lang="en-US" sz="2800" dirty="0"/>
          </a:p>
          <a:p>
            <a:r>
              <a:rPr lang="en-US" dirty="0"/>
              <a:t>The three measures are the same in a Normal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86214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C9259-63B8-44B1-BAB7-A12F3697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Which measurement to use?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1AEB5-2CE6-49BF-BC42-3ECC189140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For skewed distributions, we use median.</a:t>
            </a:r>
            <a:endParaRPr lang="en-US" sz="2800" dirty="0"/>
          </a:p>
          <a:p>
            <a:r>
              <a:rPr lang="en-US" dirty="0"/>
              <a:t>For statistical analysis or inference, we use mean</a:t>
            </a:r>
          </a:p>
        </p:txBody>
      </p:sp>
    </p:spTree>
    <p:extLst>
      <p:ext uri="{BB962C8B-B14F-4D97-AF65-F5344CB8AC3E}">
        <p14:creationId xmlns:p14="http://schemas.microsoft.com/office/powerpoint/2010/main" val="255169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EC53-6995-46FD-B6D0-939416A9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Calculating measures of central tendency from grouped data: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3BFDE-C06C-4BB2-ABEE-7BC4895333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Mean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9FBD8-99D5-41E9-8EC7-CBDDA9E46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1" t="59286" r="71639" b="30864"/>
          <a:stretch/>
        </p:blipFill>
        <p:spPr>
          <a:xfrm>
            <a:off x="2883877" y="3995224"/>
            <a:ext cx="4656408" cy="126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51</TotalTime>
  <Words>357</Words>
  <Application>Microsoft Office PowerPoint</Application>
  <PresentationFormat>Widescreen</PresentationFormat>
  <Paragraphs>84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Impact</vt:lpstr>
      <vt:lpstr>Times New Roman</vt:lpstr>
      <vt:lpstr>Main Event</vt:lpstr>
      <vt:lpstr>Equation.3</vt:lpstr>
      <vt:lpstr>Mathematical Presentation of Data</vt:lpstr>
      <vt:lpstr>Measures of Central Tendency</vt:lpstr>
      <vt:lpstr>Sample Mean</vt:lpstr>
      <vt:lpstr>PowerPoint Presentation</vt:lpstr>
      <vt:lpstr>Sample Median</vt:lpstr>
      <vt:lpstr>Sample mode</vt:lpstr>
      <vt:lpstr>Properties of measures of central tendency  </vt:lpstr>
      <vt:lpstr>Which measurement to use?</vt:lpstr>
      <vt:lpstr>Calculating measures of central tendency from grouped data:</vt:lpstr>
      <vt:lpstr>PowerPoint Presentation</vt:lpstr>
      <vt:lpstr>Median</vt:lpstr>
      <vt:lpstr>PowerPoint Presentation</vt:lpstr>
      <vt:lpstr>PowerPoint Presentation</vt:lpstr>
      <vt:lpstr>Mode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Presentation of Data</dc:title>
  <dc:creator>Fouad Metry</dc:creator>
  <cp:lastModifiedBy>Fouad Metry</cp:lastModifiedBy>
  <cp:revision>13</cp:revision>
  <dcterms:created xsi:type="dcterms:W3CDTF">2018-10-17T19:48:44Z</dcterms:created>
  <dcterms:modified xsi:type="dcterms:W3CDTF">2018-10-17T20:40:39Z</dcterms:modified>
</cp:coreProperties>
</file>